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6" r:id="rId2"/>
    <p:sldId id="333" r:id="rId3"/>
    <p:sldId id="297" r:id="rId4"/>
    <p:sldId id="324" r:id="rId5"/>
    <p:sldId id="299" r:id="rId6"/>
    <p:sldId id="301" r:id="rId7"/>
    <p:sldId id="300" r:id="rId8"/>
    <p:sldId id="302" r:id="rId9"/>
    <p:sldId id="303" r:id="rId10"/>
    <p:sldId id="320" r:id="rId11"/>
    <p:sldId id="321" r:id="rId12"/>
    <p:sldId id="326" r:id="rId13"/>
    <p:sldId id="327" r:id="rId14"/>
    <p:sldId id="313" r:id="rId15"/>
    <p:sldId id="318" r:id="rId16"/>
    <p:sldId id="270" r:id="rId17"/>
    <p:sldId id="328" r:id="rId18"/>
    <p:sldId id="314" r:id="rId19"/>
    <p:sldId id="330" r:id="rId20"/>
    <p:sldId id="331" r:id="rId21"/>
    <p:sldId id="332" r:id="rId22"/>
    <p:sldId id="282" r:id="rId23"/>
    <p:sldId id="304" r:id="rId24"/>
    <p:sldId id="305" r:id="rId25"/>
    <p:sldId id="271" r:id="rId26"/>
    <p:sldId id="284" r:id="rId27"/>
    <p:sldId id="285" r:id="rId28"/>
    <p:sldId id="272" r:id="rId29"/>
    <p:sldId id="329" r:id="rId30"/>
    <p:sldId id="273" r:id="rId31"/>
    <p:sldId id="283" r:id="rId32"/>
    <p:sldId id="274" r:id="rId33"/>
    <p:sldId id="306" r:id="rId34"/>
    <p:sldId id="322" r:id="rId35"/>
    <p:sldId id="289" r:id="rId36"/>
    <p:sldId id="281" r:id="rId37"/>
    <p:sldId id="288" r:id="rId38"/>
    <p:sldId id="277" r:id="rId39"/>
    <p:sldId id="280" r:id="rId40"/>
    <p:sldId id="323" r:id="rId41"/>
    <p:sldId id="286" r:id="rId42"/>
    <p:sldId id="325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kas, Kumar" initials="VK" lastIdx="1" clrIdx="0">
    <p:extLst>
      <p:ext uri="{19B8F6BF-5375-455C-9EA6-DF929625EA0E}">
        <p15:presenceInfo xmlns:p15="http://schemas.microsoft.com/office/powerpoint/2012/main" userId="S-1-5-21-776561741-1482476501-682003330-156818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F5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601" autoAdjust="0"/>
  </p:normalViewPr>
  <p:slideViewPr>
    <p:cSldViewPr snapToGrid="0">
      <p:cViewPr varScale="1">
        <p:scale>
          <a:sx n="60" d="100"/>
          <a:sy n="60" d="100"/>
        </p:scale>
        <p:origin x="152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26T14:59:18.678" idx="1">
    <p:pos x="7323" y="61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B17C5-4648-4FEA-B1D6-85B3958C9ED8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BCB818-A5C4-49BB-BBF4-A6539F96F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17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pkg.jenkins.io/redhat-stable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mikekavis/2017/11/17/the-four-stages-of-devops-maturity/#7a2c31842f62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 My name is </a:t>
            </a:r>
            <a:r>
              <a:rPr lang="en-US" dirty="0" err="1"/>
              <a:t>vikas</a:t>
            </a:r>
            <a:r>
              <a:rPr lang="en-US" dirty="0"/>
              <a:t> . I am working for a MNC in Bangalore</a:t>
            </a:r>
          </a:p>
          <a:p>
            <a:r>
              <a:rPr lang="en-US" dirty="0"/>
              <a:t>. I am a consultant and trainer on DEV-SEC-OPS techniques.</a:t>
            </a:r>
          </a:p>
          <a:p>
            <a:r>
              <a:rPr lang="en-US" dirty="0"/>
              <a:t>. I have a background of cloud security and networking with LINUX and UNIX.</a:t>
            </a:r>
          </a:p>
          <a:p>
            <a:r>
              <a:rPr lang="en-US" dirty="0"/>
              <a:t>. Now a days I have working directly indirectly across almost all the thing that is related to cloud and dev-sec-ops .</a:t>
            </a:r>
          </a:p>
          <a:p>
            <a:r>
              <a:rPr lang="en-US" dirty="0"/>
              <a:t>. I have a vast training experience and have virtual presence on multiple online portals 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BCB818-A5C4-49BB-BBF4-A6539F96F1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1421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Generalist : can I put you somewhere else </a:t>
            </a:r>
          </a:p>
          <a:p>
            <a:r>
              <a:rPr lang="en-US" dirty="0"/>
              <a:t>Automation : Use tools to reduce effort and time </a:t>
            </a:r>
          </a:p>
          <a:p>
            <a:r>
              <a:rPr lang="en-US" dirty="0"/>
              <a:t>Best Practice</a:t>
            </a:r>
            <a:r>
              <a:rPr lang="en-US" baseline="0" dirty="0"/>
              <a:t> : what can be automated and how can be done is most cost effective them </a:t>
            </a:r>
            <a:endParaRPr lang="en-US" dirty="0"/>
          </a:p>
          <a:p>
            <a:r>
              <a:rPr lang="en-US" dirty="0"/>
              <a:t>Operational Excellence : Maintenance should not be</a:t>
            </a:r>
            <a:r>
              <a:rPr lang="en-US" baseline="0" dirty="0"/>
              <a:t> costly .</a:t>
            </a:r>
          </a:p>
          <a:p>
            <a:r>
              <a:rPr lang="en-US" baseline="0" dirty="0"/>
              <a:t>Resilience : Take responsibility </a:t>
            </a:r>
          </a:p>
          <a:p>
            <a:endParaRPr lang="en-US" baseline="0" dirty="0"/>
          </a:p>
          <a:p>
            <a:r>
              <a:rPr lang="en-US" baseline="0" dirty="0"/>
              <a:t>What are these best practice ?</a:t>
            </a:r>
          </a:p>
          <a:p>
            <a:r>
              <a:rPr lang="en-US" baseline="0" dirty="0"/>
              <a:t>Continuous Development + Continuous Testing + Continuous Integration + Continuous Delivery + Continuous Deployment + </a:t>
            </a:r>
            <a:r>
              <a:rPr lang="en-US" baseline="0" dirty="0" err="1"/>
              <a:t>Iac</a:t>
            </a:r>
            <a:r>
              <a:rPr lang="en-US" baseline="0" dirty="0"/>
              <a:t> + Configuration Management + Continuous Monitoring </a:t>
            </a:r>
            <a:endParaRPr lang="en-US" dirty="0"/>
          </a:p>
          <a:p>
            <a:endParaRPr lang="en-US" dirty="0"/>
          </a:p>
          <a:p>
            <a:r>
              <a:rPr lang="en-US" dirty="0"/>
              <a:t>Various Portfolio :</a:t>
            </a:r>
          </a:p>
          <a:p>
            <a:pPr marL="228600" indent="-228600">
              <a:buAutoNum type="arabicPeriod"/>
            </a:pPr>
            <a:r>
              <a:rPr lang="en-US" dirty="0"/>
              <a:t>Cloud</a:t>
            </a:r>
          </a:p>
          <a:p>
            <a:pPr marL="228600" indent="-228600">
              <a:buAutoNum type="arabicPeriod"/>
            </a:pPr>
            <a:r>
              <a:rPr lang="en-US" dirty="0"/>
              <a:t>Container</a:t>
            </a:r>
          </a:p>
          <a:p>
            <a:pPr marL="228600" indent="-228600">
              <a:buAutoNum type="arabicPeriod"/>
            </a:pPr>
            <a:r>
              <a:rPr lang="en-US" dirty="0"/>
              <a:t>Core </a:t>
            </a:r>
            <a:r>
              <a:rPr lang="en-US" dirty="0" err="1"/>
              <a:t>devops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Monitoring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1FA6F3-F246-438F-BA6E-41557043AE8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5590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1" dirty="0"/>
              <a:t>Role of a DevOps Engineer :</a:t>
            </a:r>
          </a:p>
          <a:p>
            <a:endParaRPr lang="en-US" dirty="0"/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b="1" dirty="0"/>
              <a:t>CI/CD Activities </a:t>
            </a:r>
            <a:r>
              <a:rPr lang="en-US" dirty="0"/>
              <a:t>: Work with Developer and operations to build a delivery pipeline for smooth and easy release of applications in every sprint or delivery cycle .</a:t>
            </a:r>
          </a:p>
          <a:p>
            <a:pPr marL="342900" indent="-342900">
              <a:buAutoNum type="arabicPeriod"/>
            </a:pPr>
            <a:r>
              <a:rPr lang="en-US" b="1" dirty="0"/>
              <a:t>End to End Automation </a:t>
            </a:r>
            <a:r>
              <a:rPr lang="en-US" dirty="0"/>
              <a:t>: To enhance smoother delivery of applications we use tools and custom scripts to automate manual work .</a:t>
            </a:r>
          </a:p>
          <a:p>
            <a:pPr marL="342900" indent="-342900">
              <a:buAutoNum type="arabicPeriod"/>
            </a:pPr>
            <a:r>
              <a:rPr lang="en-US" b="1" dirty="0"/>
              <a:t>Infrastructure Automation </a:t>
            </a:r>
            <a:r>
              <a:rPr lang="en-US" dirty="0"/>
              <a:t>: Smooth infrastructure implementation is a key to modern Dev ops culture .Use cloud environment to implement </a:t>
            </a:r>
            <a:r>
              <a:rPr lang="en-US" dirty="0" err="1"/>
              <a:t>Iac</a:t>
            </a:r>
            <a:r>
              <a:rPr lang="en-US" dirty="0"/>
              <a:t> 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CB818-A5C4-49BB-BBF4-A6539F96F13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3948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CB818-A5C4-49BB-BBF4-A6539F96F13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2898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Definition : </a:t>
            </a:r>
          </a:p>
          <a:p>
            <a:r>
              <a:rPr lang="en-US" dirty="0"/>
              <a:t>Similar Automation tools like Jenkins :</a:t>
            </a:r>
          </a:p>
          <a:p>
            <a:r>
              <a:rPr lang="en-US" dirty="0"/>
              <a:t>Bamboo</a:t>
            </a:r>
          </a:p>
          <a:p>
            <a:r>
              <a:rPr lang="en-US" dirty="0"/>
              <a:t>Solano</a:t>
            </a:r>
            <a:r>
              <a:rPr lang="en-US" baseline="0" dirty="0"/>
              <a:t> CI</a:t>
            </a:r>
          </a:p>
          <a:p>
            <a:r>
              <a:rPr lang="en-US" baseline="0" dirty="0"/>
              <a:t>Circle CI</a:t>
            </a:r>
          </a:p>
          <a:p>
            <a:r>
              <a:rPr lang="en-US" baseline="0" dirty="0" err="1"/>
              <a:t>Teamcity</a:t>
            </a:r>
            <a:r>
              <a:rPr lang="en-US" baseline="0" dirty="0"/>
              <a:t>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baseline="0" dirty="0">
                <a:sym typeface="Wingdings" panose="05000000000000000000" pitchFamily="2" charset="2"/>
              </a:rPr>
              <a:t>You can do any kind of automation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baseline="0" dirty="0">
                <a:sym typeface="Wingdings" panose="05000000000000000000" pitchFamily="2" charset="2"/>
              </a:rPr>
              <a:t>It’s written in JAVA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baseline="0" dirty="0">
                <a:sym typeface="Wingdings" panose="05000000000000000000" pitchFamily="2" charset="2"/>
              </a:rPr>
              <a:t>It’s a open source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baseline="0" dirty="0">
                <a:sym typeface="Wingdings" panose="05000000000000000000" pitchFamily="2" charset="2"/>
              </a:rPr>
              <a:t>Collection of plugins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baseline="0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dirty="0">
                <a:hlinkClick r:id="rId3"/>
              </a:rPr>
              <a:t>http://pkg.jenkins.io/redhat-stable</a:t>
            </a:r>
            <a:endParaRPr lang="en-US" dirty="0"/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dirty="0" err="1"/>
              <a:t>sudo</a:t>
            </a:r>
            <a:r>
              <a:rPr lang="en-US" dirty="0"/>
              <a:t> yum install java-1.8.0-openjdk-devel –y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 java –version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chkconfig</a:t>
            </a:r>
            <a:r>
              <a:rPr lang="en-US" dirty="0"/>
              <a:t> Jenkins on 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1FA6F3-F246-438F-BA6E-41557043AE8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1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Maven Stages :</a:t>
            </a:r>
          </a:p>
          <a:p>
            <a:r>
              <a:rPr lang="en-US" baseline="0" dirty="0"/>
              <a:t>1.Default/build</a:t>
            </a:r>
          </a:p>
          <a:p>
            <a:r>
              <a:rPr lang="en-US" baseline="0" dirty="0"/>
              <a:t>  a . Validation</a:t>
            </a:r>
          </a:p>
          <a:p>
            <a:r>
              <a:rPr lang="en-US" baseline="0" dirty="0"/>
              <a:t>  b.  Compilation</a:t>
            </a:r>
          </a:p>
          <a:p>
            <a:r>
              <a:rPr lang="en-US" baseline="0" dirty="0"/>
              <a:t>  c.  Testing </a:t>
            </a:r>
          </a:p>
          <a:p>
            <a:r>
              <a:rPr lang="en-US" baseline="0" dirty="0"/>
              <a:t>  d.  Packaging </a:t>
            </a:r>
          </a:p>
          <a:p>
            <a:r>
              <a:rPr lang="en-US" baseline="0" dirty="0"/>
              <a:t>  e.  Install </a:t>
            </a:r>
          </a:p>
          <a:p>
            <a:r>
              <a:rPr lang="en-US" baseline="0" dirty="0"/>
              <a:t>  f.   Deploy</a:t>
            </a:r>
          </a:p>
          <a:p>
            <a:r>
              <a:rPr lang="en-US" baseline="0" dirty="0"/>
              <a:t>2. Clean – clear artifacts from previous builds</a:t>
            </a:r>
          </a:p>
          <a:p>
            <a:r>
              <a:rPr lang="en-US" baseline="0" dirty="0"/>
              <a:t>3. Site – used for reporting </a:t>
            </a:r>
          </a:p>
          <a:p>
            <a:endParaRPr lang="en-US" baseline="0" dirty="0"/>
          </a:p>
          <a:p>
            <a:r>
              <a:rPr lang="en-US" baseline="0" dirty="0"/>
              <a:t>POM – Project Object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1FA6F3-F246-438F-BA6E-41557043AE8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075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CB818-A5C4-49BB-BBF4-A6539F96F13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444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Benefit from </a:t>
            </a:r>
            <a:r>
              <a:rPr lang="en-US" dirty="0" err="1"/>
              <a:t>Devops</a:t>
            </a:r>
            <a:r>
              <a:rPr lang="en-US" dirty="0"/>
              <a:t>:</a:t>
            </a:r>
          </a:p>
          <a:p>
            <a:pPr marL="228600" indent="-228600">
              <a:buAutoNum type="arabicPeriod"/>
            </a:pPr>
            <a:r>
              <a:rPr lang="en-US" dirty="0"/>
              <a:t>Less time to market </a:t>
            </a:r>
          </a:p>
          <a:p>
            <a:pPr marL="228600" indent="-228600">
              <a:buAutoNum type="arabicPeriod"/>
            </a:pPr>
            <a:r>
              <a:rPr lang="en-US" dirty="0"/>
              <a:t>Higher Quality</a:t>
            </a:r>
          </a:p>
          <a:p>
            <a:pPr marL="228600" indent="-228600">
              <a:buAutoNum type="arabicPeriod"/>
            </a:pPr>
            <a:r>
              <a:rPr lang="en-US" dirty="0"/>
              <a:t>Less</a:t>
            </a:r>
            <a:r>
              <a:rPr lang="en-US" baseline="0" dirty="0"/>
              <a:t> spending </a:t>
            </a:r>
          </a:p>
          <a:p>
            <a:pPr marL="228600" indent="-228600">
              <a:buAutoNum type="arabicPeriod"/>
            </a:pPr>
            <a:r>
              <a:rPr lang="en-US" baseline="0" dirty="0"/>
              <a:t>Reduced outage </a:t>
            </a:r>
            <a:endParaRPr lang="en-US" dirty="0"/>
          </a:p>
          <a:p>
            <a:endParaRPr lang="en-US" dirty="0"/>
          </a:p>
          <a:p>
            <a:r>
              <a:rPr lang="en-US" dirty="0"/>
              <a:t>SCM</a:t>
            </a:r>
            <a:r>
              <a:rPr lang="en-US" baseline="0" dirty="0"/>
              <a:t> : </a:t>
            </a:r>
            <a:r>
              <a:rPr lang="en-US" baseline="0" dirty="0" err="1"/>
              <a:t>Git</a:t>
            </a:r>
            <a:r>
              <a:rPr lang="en-US" baseline="0" dirty="0"/>
              <a:t> ,</a:t>
            </a:r>
            <a:r>
              <a:rPr lang="en-US" baseline="0" dirty="0" err="1"/>
              <a:t>svn</a:t>
            </a:r>
            <a:r>
              <a:rPr lang="en-US" baseline="0" dirty="0"/>
              <a:t> , TFS ,Perforce</a:t>
            </a:r>
          </a:p>
          <a:p>
            <a:r>
              <a:rPr lang="en-US" baseline="0" dirty="0"/>
              <a:t>Build &amp; Packaging : Maven ,ANT, </a:t>
            </a:r>
            <a:r>
              <a:rPr lang="en-US" baseline="0" dirty="0" err="1"/>
              <a:t>Gradle</a:t>
            </a:r>
            <a:r>
              <a:rPr lang="en-US" baseline="0" dirty="0"/>
              <a:t> </a:t>
            </a:r>
          </a:p>
          <a:p>
            <a:r>
              <a:rPr lang="en-US" baseline="0" dirty="0"/>
              <a:t>CI : Jenkins ,Bamboo ,Hudson </a:t>
            </a:r>
          </a:p>
          <a:p>
            <a:r>
              <a:rPr lang="en-US" baseline="0" dirty="0"/>
              <a:t>Testing : Junit ,Selenium ,</a:t>
            </a:r>
            <a:r>
              <a:rPr lang="en-US" baseline="0" dirty="0" err="1"/>
              <a:t>TestNG</a:t>
            </a:r>
            <a:endParaRPr lang="en-US" baseline="0" dirty="0"/>
          </a:p>
          <a:p>
            <a:r>
              <a:rPr lang="en-US" baseline="0" dirty="0"/>
              <a:t>Container: Docker ,</a:t>
            </a:r>
            <a:r>
              <a:rPr lang="en-US" baseline="0" dirty="0" err="1"/>
              <a:t>Rkt</a:t>
            </a:r>
            <a:endParaRPr lang="en-US" baseline="0" dirty="0"/>
          </a:p>
          <a:p>
            <a:r>
              <a:rPr lang="en-US" baseline="0" dirty="0"/>
              <a:t>CM : puppet, Chef, </a:t>
            </a:r>
            <a:r>
              <a:rPr lang="en-US" baseline="0" dirty="0" err="1"/>
              <a:t>Ansible</a:t>
            </a:r>
            <a:r>
              <a:rPr lang="en-US" baseline="0" dirty="0"/>
              <a:t> ,salt stack</a:t>
            </a:r>
          </a:p>
          <a:p>
            <a:r>
              <a:rPr lang="en-US" baseline="0" dirty="0"/>
              <a:t>Monitoring : </a:t>
            </a:r>
            <a:r>
              <a:rPr lang="en-US" baseline="0" dirty="0" err="1"/>
              <a:t>Splunk</a:t>
            </a:r>
            <a:r>
              <a:rPr lang="en-US" baseline="0" dirty="0"/>
              <a:t> ,</a:t>
            </a:r>
            <a:r>
              <a:rPr lang="en-US" baseline="0" dirty="0" err="1"/>
              <a:t>ELK,Nagois</a:t>
            </a:r>
            <a:r>
              <a:rPr lang="en-US" baseline="0" dirty="0"/>
              <a:t> 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CB818-A5C4-49BB-BBF4-A6539F96F13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7145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CB818-A5C4-49BB-BBF4-A6539F96F13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551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CB818-A5C4-49BB-BBF4-A6539F96F13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729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 feedback to developers.</a:t>
            </a:r>
          </a:p>
          <a:p>
            <a:r>
              <a:rPr lang="en-US" dirty="0"/>
              <a:t>Easy for developer to fix</a:t>
            </a:r>
            <a:r>
              <a:rPr lang="en-US" baseline="0" dirty="0"/>
              <a:t> issues .Hence productivity increases .</a:t>
            </a:r>
          </a:p>
          <a:p>
            <a:r>
              <a:rPr lang="en-US" baseline="0" dirty="0"/>
              <a:t>Improves code quality and minimizes defect .</a:t>
            </a:r>
          </a:p>
          <a:p>
            <a:r>
              <a:rPr lang="en-US" baseline="0" dirty="0"/>
              <a:t>Automates CI process </a:t>
            </a:r>
          </a:p>
          <a:p>
            <a:r>
              <a:rPr lang="en-US" baseline="0" dirty="0"/>
              <a:t>Github.com/</a:t>
            </a:r>
            <a:r>
              <a:rPr lang="en-US" baseline="0" dirty="0" err="1"/>
              <a:t>javahometech</a:t>
            </a:r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1FA6F3-F246-438F-BA6E-41557043AE8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378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</a:t>
            </a:r>
          </a:p>
          <a:p>
            <a:r>
              <a:rPr lang="en-US" dirty="0"/>
              <a:t>Automation </a:t>
            </a:r>
          </a:p>
          <a:p>
            <a:r>
              <a:rPr lang="en-US" dirty="0"/>
              <a:t>Quality </a:t>
            </a:r>
          </a:p>
          <a:p>
            <a:endParaRPr lang="en-US" dirty="0"/>
          </a:p>
          <a:p>
            <a:r>
              <a:rPr lang="en-US" dirty="0"/>
              <a:t>https://aws.amazon.com/devops/what-is-devops/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CB818-A5C4-49BB-BBF4-A6539F96F1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1834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slave machine 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1FA6F3-F246-438F-BA6E-41557043AE8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82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learnt many technologies, but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don’t know how to use them together</a:t>
            </a:r>
            <a:endParaRPr lang="en-US" b="1" i="0" dirty="0">
              <a:effectLst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don’t know how real-life examples look like, so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don’t feel confident you can really use these tools in practice</a:t>
            </a:r>
          </a:p>
          <a:p>
            <a:pPr fontAlgn="base"/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train you as a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devops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engineer where the knowledge and confidence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you gain will help you to handle the DevOps tasks at your job</a:t>
            </a:r>
            <a:endParaRPr lang="en-US" b="1" i="0" dirty="0">
              <a:effectLst/>
            </a:endParaRPr>
          </a:p>
          <a:p>
            <a:pPr fontAlgn="base"/>
            <a:endParaRPr lang="en-US" b="1" i="0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BCB818-A5C4-49BB-BBF4-A6539F96F1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806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Customer happiness :</a:t>
            </a:r>
          </a:p>
          <a:p>
            <a:pPr marL="228600" indent="-228600">
              <a:buAutoNum type="arabicPeriod"/>
            </a:pPr>
            <a:r>
              <a:rPr lang="en-US" dirty="0"/>
              <a:t>Fast and quality delivery </a:t>
            </a:r>
          </a:p>
          <a:p>
            <a:pPr marL="228600" indent="-228600">
              <a:buAutoNum type="arabicPeriod"/>
            </a:pPr>
            <a:r>
              <a:rPr lang="en-US" dirty="0"/>
              <a:t>No down time </a:t>
            </a:r>
          </a:p>
          <a:p>
            <a:pPr marL="228600" indent="-228600">
              <a:buAutoNum type="arabicPeriod"/>
            </a:pPr>
            <a:r>
              <a:rPr lang="en-US" dirty="0"/>
              <a:t>Less spend</a:t>
            </a:r>
            <a:r>
              <a:rPr lang="en-US" baseline="0" dirty="0"/>
              <a:t> on capex and </a:t>
            </a:r>
            <a:r>
              <a:rPr lang="en-US" baseline="0" dirty="0" err="1"/>
              <a:t>opex</a:t>
            </a:r>
            <a:r>
              <a:rPr lang="en-US" baseline="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BCB818-A5C4-49BB-BBF4-A6539F96F1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521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Traditional Waterfall Model Stages: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Requirement Gathering and analysis</a:t>
            </a:r>
          </a:p>
          <a:p>
            <a:pPr marL="228600" indent="-228600">
              <a:buAutoNum type="arabicPeriod"/>
            </a:pPr>
            <a:r>
              <a:rPr lang="en-US" dirty="0"/>
              <a:t>Design and Coding</a:t>
            </a:r>
          </a:p>
          <a:p>
            <a:pPr marL="228600" indent="-228600">
              <a:buAutoNum type="arabicPeriod"/>
            </a:pPr>
            <a:r>
              <a:rPr lang="en-US" dirty="0"/>
              <a:t>Unit Testing and system Testing</a:t>
            </a:r>
          </a:p>
          <a:p>
            <a:pPr marL="228600" indent="-228600">
              <a:buAutoNum type="arabicPeriod"/>
            </a:pPr>
            <a:r>
              <a:rPr lang="en-US" dirty="0"/>
              <a:t>Implementation to UAT</a:t>
            </a:r>
          </a:p>
          <a:p>
            <a:pPr marL="228600" indent="-228600">
              <a:buAutoNum type="arabicPeriod"/>
            </a:pPr>
            <a:r>
              <a:rPr lang="en-US" dirty="0"/>
              <a:t>Deployment to production</a:t>
            </a:r>
          </a:p>
          <a:p>
            <a:pPr marL="228600" indent="-228600">
              <a:buAutoNum type="arabicPeriod"/>
            </a:pPr>
            <a:r>
              <a:rPr lang="en-US" dirty="0"/>
              <a:t>Monitoring and maintenance </a:t>
            </a:r>
          </a:p>
          <a:p>
            <a:endParaRPr lang="en-US" dirty="0"/>
          </a:p>
          <a:p>
            <a:r>
              <a:rPr lang="en-US" dirty="0"/>
              <a:t>Limitation of the waterfall Model :</a:t>
            </a:r>
          </a:p>
          <a:p>
            <a:pPr marL="228600" indent="-228600">
              <a:buAutoNum type="arabicPeriod"/>
            </a:pPr>
            <a:r>
              <a:rPr lang="en-US" dirty="0"/>
              <a:t>High amount of risk and uncertainty .</a:t>
            </a:r>
          </a:p>
          <a:p>
            <a:pPr marL="228600" indent="-228600">
              <a:buAutoNum type="arabicPeriod"/>
            </a:pPr>
            <a:r>
              <a:rPr lang="en-US" dirty="0"/>
              <a:t>Not good for complex and projects where requirement changes frequently .</a:t>
            </a:r>
          </a:p>
          <a:p>
            <a:pPr marL="228600" indent="-228600">
              <a:buAutoNum type="arabicPeriod"/>
            </a:pPr>
            <a:r>
              <a:rPr lang="en-US" dirty="0"/>
              <a:t>No working software is produced until later stages . </a:t>
            </a:r>
          </a:p>
          <a:p>
            <a:pPr marL="228600" indent="-228600">
              <a:buAutoNum type="arabicPeriod"/>
            </a:pPr>
            <a:r>
              <a:rPr lang="en-US" dirty="0"/>
              <a:t>Team working on silos 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BCB818-A5C4-49BB-BBF4-A6539F96F1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43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Project broken into several iterations of 2 to 8 weeks and delivered as per the schedule .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BCB818-A5C4-49BB-BBF4-A6539F96F13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241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Development : coding + design + testing  :: Developer + QA Engineer + Release Managers + Build &amp; support Engineers + Program Managers </a:t>
            </a:r>
          </a:p>
          <a:p>
            <a:r>
              <a:rPr lang="en-US" baseline="0" dirty="0"/>
              <a:t>Operations : Admin + network + DBA + Infra :: System admin + network admin + middleware admin + storage admin+ deployment Engineer [Infra Management ]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To automate the entire process so that the delivery is fast and effective ,which is not one phase alone 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CB818-A5C4-49BB-BBF4-A6539F96F13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52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 ops</a:t>
            </a:r>
            <a:r>
              <a:rPr lang="en-US" baseline="0" dirty="0"/>
              <a:t> is a culture , a philosophy where Developer and Operation team can collaborate and participate together in agile practice through entire software lifecycle ,from development to production support .</a:t>
            </a:r>
          </a:p>
          <a:p>
            <a:endParaRPr lang="en-US" baseline="0" dirty="0"/>
          </a:p>
          <a:p>
            <a:r>
              <a:rPr lang="en-US" baseline="0" dirty="0"/>
              <a:t>Devops is not learning fancy tools .It’s about people solving problems together 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1FA6F3-F246-438F-BA6E-41557043AE8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525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https://www.forbes.com/sites/mikekavis/2017/11/17/the-four-stages-of-devops-maturity/#7a2c31842f62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Things to know to become</a:t>
            </a:r>
            <a:r>
              <a:rPr lang="en-US" baseline="0" dirty="0"/>
              <a:t> a Devops Engineer :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/>
              <a:t>Linux Essentials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/>
              <a:t>Version control system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/>
              <a:t>Build management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/>
              <a:t>Continuous Integration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/>
              <a:t>Configuration Management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/>
              <a:t>Virtualization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/>
              <a:t>Cloud computing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/>
              <a:t>Scripting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baseline="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CB818-A5C4-49BB-BBF4-A6539F96F13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76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F8D8-2DAD-48B1-A473-75B87ECA9C42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CBDB5-5D65-4901-B374-0D6EF5F3D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846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F8D8-2DAD-48B1-A473-75B87ECA9C42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CBDB5-5D65-4901-B374-0D6EF5F3D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503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F8D8-2DAD-48B1-A473-75B87ECA9C42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CBDB5-5D65-4901-B374-0D6EF5F3D19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9967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F8D8-2DAD-48B1-A473-75B87ECA9C42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CBDB5-5D65-4901-B374-0D6EF5F3D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651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F8D8-2DAD-48B1-A473-75B87ECA9C42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CBDB5-5D65-4901-B374-0D6EF5F3D19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426828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F8D8-2DAD-48B1-A473-75B87ECA9C42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CBDB5-5D65-4901-B374-0D6EF5F3D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120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F8D8-2DAD-48B1-A473-75B87ECA9C42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CBDB5-5D65-4901-B374-0D6EF5F3D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054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F8D8-2DAD-48B1-A473-75B87ECA9C42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CBDB5-5D65-4901-B374-0D6EF5F3D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92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F8D8-2DAD-48B1-A473-75B87ECA9C42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CBDB5-5D65-4901-B374-0D6EF5F3D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545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F8D8-2DAD-48B1-A473-75B87ECA9C42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CBDB5-5D65-4901-B374-0D6EF5F3D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656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F8D8-2DAD-48B1-A473-75B87ECA9C42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CBDB5-5D65-4901-B374-0D6EF5F3D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635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F8D8-2DAD-48B1-A473-75B87ECA9C42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CBDB5-5D65-4901-B374-0D6EF5F3D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241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F8D8-2DAD-48B1-A473-75B87ECA9C42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CBDB5-5D65-4901-B374-0D6EF5F3D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943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F8D8-2DAD-48B1-A473-75B87ECA9C42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CBDB5-5D65-4901-B374-0D6EF5F3D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078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F8D8-2DAD-48B1-A473-75B87ECA9C42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CBDB5-5D65-4901-B374-0D6EF5F3D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027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F8D8-2DAD-48B1-A473-75B87ECA9C42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CBDB5-5D65-4901-B374-0D6EF5F3D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318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8EF8D8-2DAD-48B1-A473-75B87ECA9C42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09CBDB5-5D65-4901-B374-0D6EF5F3D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202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jpg"/><Relationship Id="rId18" Type="http://schemas.openxmlformats.org/officeDocument/2006/relationships/image" Target="../media/image61.png"/><Relationship Id="rId26" Type="http://schemas.openxmlformats.org/officeDocument/2006/relationships/image" Target="../media/image69.jpg"/><Relationship Id="rId3" Type="http://schemas.openxmlformats.org/officeDocument/2006/relationships/image" Target="../media/image46.png"/><Relationship Id="rId21" Type="http://schemas.openxmlformats.org/officeDocument/2006/relationships/image" Target="../media/image64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5" Type="http://schemas.openxmlformats.org/officeDocument/2006/relationships/image" Target="../media/image68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29" Type="http://schemas.openxmlformats.org/officeDocument/2006/relationships/image" Target="../media/image7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eg"/><Relationship Id="rId11" Type="http://schemas.openxmlformats.org/officeDocument/2006/relationships/image" Target="../media/image54.jpg"/><Relationship Id="rId24" Type="http://schemas.openxmlformats.org/officeDocument/2006/relationships/image" Target="../media/image67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23" Type="http://schemas.openxmlformats.org/officeDocument/2006/relationships/image" Target="../media/image66.png"/><Relationship Id="rId28" Type="http://schemas.openxmlformats.org/officeDocument/2006/relationships/image" Target="../media/image70.png"/><Relationship Id="rId10" Type="http://schemas.openxmlformats.org/officeDocument/2006/relationships/image" Target="../media/image53.png"/><Relationship Id="rId19" Type="http://schemas.openxmlformats.org/officeDocument/2006/relationships/image" Target="../media/image62.jpg"/><Relationship Id="rId4" Type="http://schemas.openxmlformats.org/officeDocument/2006/relationships/image" Target="../media/image47.jpeg"/><Relationship Id="rId9" Type="http://schemas.openxmlformats.org/officeDocument/2006/relationships/image" Target="../media/image52.jpg"/><Relationship Id="rId14" Type="http://schemas.openxmlformats.org/officeDocument/2006/relationships/image" Target="../media/image57.png"/><Relationship Id="rId22" Type="http://schemas.openxmlformats.org/officeDocument/2006/relationships/image" Target="../media/image65.png"/><Relationship Id="rId27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0394" y="2404534"/>
            <a:ext cx="8895578" cy="1646302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Introduction to Dev Sec ops</a:t>
            </a:r>
            <a:br>
              <a:rPr lang="en-US" dirty="0"/>
            </a:b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The Era has changed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Vikas</a:t>
            </a:r>
          </a:p>
        </p:txBody>
      </p:sp>
    </p:spTree>
    <p:extLst>
      <p:ext uri="{BB962C8B-B14F-4D97-AF65-F5344CB8AC3E}">
        <p14:creationId xmlns:p14="http://schemas.microsoft.com/office/powerpoint/2010/main" val="2625513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901664-CFF9-465F-BDCE-089B64BE5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1516"/>
            <a:ext cx="11437495" cy="645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825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813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33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56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13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69"/>
            <a:ext cx="12192000" cy="683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86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46336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33638"/>
            <a:ext cx="12233728" cy="222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51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60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34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4"/>
            <a:ext cx="12192000" cy="684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64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123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04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41DC778F-EF1A-4C1B-B1AD-BA37A74E5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85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13FCDB4-670C-4568-96EE-093382A9E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485866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B856E-5DE5-4A1E-BFE0-20143D19A3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76" b="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37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39100" cy="3876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425" y="119062"/>
            <a:ext cx="8029575" cy="36385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86708"/>
            <a:ext cx="8048625" cy="3800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3112" y="1514475"/>
            <a:ext cx="810577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73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747712"/>
            <a:ext cx="9906000" cy="5362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609725"/>
            <a:ext cx="9448800" cy="36385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162" y="995362"/>
            <a:ext cx="7305675" cy="4867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9775" y="1652587"/>
            <a:ext cx="8172450" cy="3552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8750" y="1443037"/>
            <a:ext cx="933450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60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718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01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289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960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40"/>
            <a:ext cx="12192000" cy="41990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3453" y="4680283"/>
            <a:ext cx="116385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become a successful  Devops Engineer :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Start cross-training now </a:t>
            </a:r>
          </a:p>
          <a:p>
            <a:pPr marL="342900" indent="-342900">
              <a:buAutoNum type="arabicPeriod"/>
            </a:pPr>
            <a:r>
              <a:rPr lang="en-US" dirty="0"/>
              <a:t>Build the skill in the job you have for the job you want </a:t>
            </a:r>
          </a:p>
          <a:p>
            <a:pPr marL="342900" indent="-342900">
              <a:buAutoNum type="arabicPeriod"/>
            </a:pPr>
            <a:r>
              <a:rPr lang="en-US" dirty="0"/>
              <a:t>Automate tasks</a:t>
            </a:r>
          </a:p>
          <a:p>
            <a:pPr marL="342900" indent="-342900">
              <a:buAutoNum type="arabicPeriod"/>
            </a:pPr>
            <a:r>
              <a:rPr lang="en-US" dirty="0"/>
              <a:t>Community Involvement </a:t>
            </a:r>
          </a:p>
        </p:txBody>
      </p:sp>
    </p:spTree>
    <p:extLst>
      <p:ext uri="{BB962C8B-B14F-4D97-AF65-F5344CB8AC3E}">
        <p14:creationId xmlns:p14="http://schemas.microsoft.com/office/powerpoint/2010/main" val="30856382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02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1151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64"/>
            <a:ext cx="12192000" cy="685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6608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956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76306" cy="688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83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12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5498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9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4566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454"/>
            <a:ext cx="12191999" cy="686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840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5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21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o setup Git on your PC for Multiple GitHub Accounts | fofx Academ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51" y="2159372"/>
            <a:ext cx="1313853" cy="35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enkins Plugi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493" y="1676396"/>
            <a:ext cx="1381396" cy="14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onarQube integration with Selenium Scripts - QA Automati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511" y="367049"/>
            <a:ext cx="1080785" cy="71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Sonarqube PNG and Sonarqube Transparent Clipart Free Download. - CleanPNG /  Kiss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06" y="367049"/>
            <a:ext cx="739370" cy="73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Container Registries You Might Have Misse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31" y="3241576"/>
            <a:ext cx="1206297" cy="903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Linkage Error Loader Constraint Violation - JUnit test case development  issue | | GyanBlo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584" y="3427968"/>
            <a:ext cx="1225753" cy="68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810" y="3280316"/>
            <a:ext cx="1040859" cy="82607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890" y="464326"/>
            <a:ext cx="1040859" cy="723571"/>
          </a:xfrm>
          <a:prstGeom prst="rect">
            <a:avLst/>
          </a:prstGeom>
        </p:spPr>
      </p:pic>
      <p:cxnSp>
        <p:nvCxnSpPr>
          <p:cNvPr id="28" name="Elbow Connector 27"/>
          <p:cNvCxnSpPr>
            <a:stCxn id="1032" idx="0"/>
            <a:endCxn id="26" idx="2"/>
          </p:cNvCxnSpPr>
          <p:nvPr/>
        </p:nvCxnSpPr>
        <p:spPr>
          <a:xfrm rot="5400000" flipH="1" flipV="1">
            <a:off x="3746506" y="826583"/>
            <a:ext cx="488499" cy="1211129"/>
          </a:xfrm>
          <a:prstGeom prst="bentConnector3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032" idx="0"/>
            <a:endCxn id="1044" idx="2"/>
          </p:cNvCxnSpPr>
          <p:nvPr/>
        </p:nvCxnSpPr>
        <p:spPr>
          <a:xfrm rot="16200000" flipV="1">
            <a:off x="2404934" y="696138"/>
            <a:ext cx="599228" cy="1361287"/>
          </a:xfrm>
          <a:prstGeom prst="bentConnector3">
            <a:avLst>
              <a:gd name="adj1" fmla="val 43505"/>
            </a:avLst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Arrow Connector 1027"/>
          <p:cNvCxnSpPr>
            <a:stCxn id="1032" idx="0"/>
            <a:endCxn id="1048" idx="2"/>
          </p:cNvCxnSpPr>
          <p:nvPr/>
        </p:nvCxnSpPr>
        <p:spPr>
          <a:xfrm flipV="1">
            <a:off x="3385191" y="1106419"/>
            <a:ext cx="0" cy="569977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Arrow Connector 1029"/>
          <p:cNvCxnSpPr>
            <a:stCxn id="1026" idx="3"/>
          </p:cNvCxnSpPr>
          <p:nvPr/>
        </p:nvCxnSpPr>
        <p:spPr>
          <a:xfrm flipV="1">
            <a:off x="2023904" y="2334552"/>
            <a:ext cx="670589" cy="1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Elbow Connector 1032"/>
          <p:cNvCxnSpPr>
            <a:stCxn id="1032" idx="3"/>
            <a:endCxn id="25" idx="0"/>
          </p:cNvCxnSpPr>
          <p:nvPr/>
        </p:nvCxnSpPr>
        <p:spPr>
          <a:xfrm>
            <a:off x="4075889" y="2424652"/>
            <a:ext cx="666351" cy="855664"/>
          </a:xfrm>
          <a:prstGeom prst="bentConnector2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Arrow Connector 1034"/>
          <p:cNvCxnSpPr>
            <a:stCxn id="1032" idx="2"/>
          </p:cNvCxnSpPr>
          <p:nvPr/>
        </p:nvCxnSpPr>
        <p:spPr>
          <a:xfrm>
            <a:off x="3385191" y="3172908"/>
            <a:ext cx="0" cy="25506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Elbow Connector 1038"/>
          <p:cNvCxnSpPr>
            <a:stCxn id="1032" idx="1"/>
            <a:endCxn id="1050" idx="3"/>
          </p:cNvCxnSpPr>
          <p:nvPr/>
        </p:nvCxnSpPr>
        <p:spPr>
          <a:xfrm rot="10800000" flipV="1">
            <a:off x="2224729" y="2424652"/>
            <a:ext cx="469765" cy="1268704"/>
          </a:xfrm>
          <a:prstGeom prst="bentConnector3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0" name="Picture 103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634" y="1289229"/>
            <a:ext cx="774791" cy="774791"/>
          </a:xfrm>
          <a:prstGeom prst="rect">
            <a:avLst/>
          </a:prstGeom>
        </p:spPr>
      </p:pic>
      <p:pic>
        <p:nvPicPr>
          <p:cNvPr id="1041" name="Picture 104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081" y="2833221"/>
            <a:ext cx="948345" cy="620098"/>
          </a:xfrm>
          <a:prstGeom prst="rect">
            <a:avLst/>
          </a:prstGeom>
        </p:spPr>
      </p:pic>
      <p:cxnSp>
        <p:nvCxnSpPr>
          <p:cNvPr id="1052" name="Straight Arrow Connector 1051"/>
          <p:cNvCxnSpPr>
            <a:stCxn id="1040" idx="2"/>
            <a:endCxn id="1041" idx="0"/>
          </p:cNvCxnSpPr>
          <p:nvPr/>
        </p:nvCxnSpPr>
        <p:spPr>
          <a:xfrm flipH="1">
            <a:off x="8047254" y="2064020"/>
            <a:ext cx="776" cy="769201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9" name="Picture 105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51" y="4425199"/>
            <a:ext cx="1391447" cy="875186"/>
          </a:xfrm>
          <a:prstGeom prst="rect">
            <a:avLst/>
          </a:prstGeom>
        </p:spPr>
      </p:pic>
      <p:pic>
        <p:nvPicPr>
          <p:cNvPr id="1060" name="Picture 105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494" y="4425199"/>
            <a:ext cx="1299844" cy="875186"/>
          </a:xfrm>
          <a:prstGeom prst="rect">
            <a:avLst/>
          </a:prstGeom>
        </p:spPr>
      </p:pic>
      <p:pic>
        <p:nvPicPr>
          <p:cNvPr id="1061" name="Picture 106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066" y="4454383"/>
            <a:ext cx="1466951" cy="821207"/>
          </a:xfrm>
          <a:prstGeom prst="rect">
            <a:avLst/>
          </a:prstGeom>
        </p:spPr>
      </p:pic>
      <p:pic>
        <p:nvPicPr>
          <p:cNvPr id="1062" name="Picture 106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896" y="4454383"/>
            <a:ext cx="1729597" cy="821207"/>
          </a:xfrm>
          <a:prstGeom prst="rect">
            <a:avLst/>
          </a:prstGeom>
        </p:spPr>
      </p:pic>
      <p:pic>
        <p:nvPicPr>
          <p:cNvPr id="1063" name="Picture 106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882" y="4454383"/>
            <a:ext cx="1466441" cy="821207"/>
          </a:xfrm>
          <a:prstGeom prst="rect">
            <a:avLst/>
          </a:prstGeom>
        </p:spPr>
      </p:pic>
      <p:pic>
        <p:nvPicPr>
          <p:cNvPr id="1064" name="Picture 1063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930" y="184956"/>
            <a:ext cx="879111" cy="879111"/>
          </a:xfrm>
          <a:prstGeom prst="rect">
            <a:avLst/>
          </a:prstGeom>
        </p:spPr>
      </p:pic>
      <p:pic>
        <p:nvPicPr>
          <p:cNvPr id="1065" name="Picture 1064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505" y="175364"/>
            <a:ext cx="888703" cy="888703"/>
          </a:xfrm>
          <a:prstGeom prst="rect">
            <a:avLst/>
          </a:prstGeom>
        </p:spPr>
      </p:pic>
      <p:pic>
        <p:nvPicPr>
          <p:cNvPr id="1067" name="Picture 106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667" y="1835593"/>
            <a:ext cx="2313006" cy="1204845"/>
          </a:xfrm>
          <a:prstGeom prst="rect">
            <a:avLst/>
          </a:prstGeom>
        </p:spPr>
      </p:pic>
      <p:pic>
        <p:nvPicPr>
          <p:cNvPr id="1068" name="Picture 106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981" y="5748787"/>
            <a:ext cx="2619325" cy="919653"/>
          </a:xfrm>
          <a:prstGeom prst="rect">
            <a:avLst/>
          </a:prstGeom>
        </p:spPr>
      </p:pic>
      <p:pic>
        <p:nvPicPr>
          <p:cNvPr id="1069" name="Picture 106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691" y="5748787"/>
            <a:ext cx="2657138" cy="944447"/>
          </a:xfrm>
          <a:prstGeom prst="rect">
            <a:avLst/>
          </a:prstGeom>
        </p:spPr>
      </p:pic>
      <p:pic>
        <p:nvPicPr>
          <p:cNvPr id="1070" name="Picture 1069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591" y="4425199"/>
            <a:ext cx="2226940" cy="820769"/>
          </a:xfrm>
          <a:prstGeom prst="rect">
            <a:avLst/>
          </a:prstGeom>
        </p:spPr>
      </p:pic>
      <p:pic>
        <p:nvPicPr>
          <p:cNvPr id="1071" name="Picture 1070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763" y="201452"/>
            <a:ext cx="1257074" cy="836526"/>
          </a:xfrm>
          <a:prstGeom prst="rect">
            <a:avLst/>
          </a:prstGeom>
        </p:spPr>
      </p:pic>
      <p:sp>
        <p:nvSpPr>
          <p:cNvPr id="1073" name="TextBox 1072"/>
          <p:cNvSpPr txBox="1"/>
          <p:nvPr/>
        </p:nvSpPr>
        <p:spPr>
          <a:xfrm>
            <a:off x="136188" y="911552"/>
            <a:ext cx="389107" cy="28623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  <a:p>
            <a:r>
              <a:rPr lang="en-US" dirty="0"/>
              <a:t>E</a:t>
            </a:r>
          </a:p>
          <a:p>
            <a:r>
              <a:rPr lang="en-US" dirty="0"/>
              <a:t>V</a:t>
            </a:r>
          </a:p>
          <a:p>
            <a:r>
              <a:rPr lang="en-US" dirty="0"/>
              <a:t>E</a:t>
            </a:r>
          </a:p>
          <a:p>
            <a:r>
              <a:rPr lang="en-US" dirty="0"/>
              <a:t>L</a:t>
            </a:r>
          </a:p>
          <a:p>
            <a:r>
              <a:rPr lang="en-US" dirty="0"/>
              <a:t>O</a:t>
            </a:r>
          </a:p>
          <a:p>
            <a:r>
              <a:rPr lang="en-US" dirty="0"/>
              <a:t>P</a:t>
            </a:r>
          </a:p>
          <a:p>
            <a:r>
              <a:rPr lang="en-US" dirty="0"/>
              <a:t>E</a:t>
            </a:r>
          </a:p>
          <a:p>
            <a:r>
              <a:rPr lang="en-US" dirty="0"/>
              <a:t>R</a:t>
            </a:r>
          </a:p>
          <a:p>
            <a:r>
              <a:rPr lang="en-US" dirty="0"/>
              <a:t>S</a:t>
            </a:r>
          </a:p>
        </p:txBody>
      </p:sp>
      <p:cxnSp>
        <p:nvCxnSpPr>
          <p:cNvPr id="1075" name="Straight Arrow Connector 1074"/>
          <p:cNvCxnSpPr>
            <a:stCxn id="1073" idx="3"/>
            <a:endCxn id="1026" idx="1"/>
          </p:cNvCxnSpPr>
          <p:nvPr/>
        </p:nvCxnSpPr>
        <p:spPr>
          <a:xfrm flipV="1">
            <a:off x="525295" y="2334553"/>
            <a:ext cx="184756" cy="816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8" name="Rounded Rectangle 1077"/>
          <p:cNvSpPr/>
          <p:nvPr/>
        </p:nvSpPr>
        <p:spPr>
          <a:xfrm>
            <a:off x="6498080" y="126726"/>
            <a:ext cx="5233481" cy="1012533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9" name="Rounded Rectangle 1078"/>
          <p:cNvSpPr/>
          <p:nvPr/>
        </p:nvSpPr>
        <p:spPr>
          <a:xfrm>
            <a:off x="525295" y="4299628"/>
            <a:ext cx="11666705" cy="121595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1" name="Elbow Connector 1080"/>
          <p:cNvCxnSpPr/>
          <p:nvPr/>
        </p:nvCxnSpPr>
        <p:spPr>
          <a:xfrm flipV="1">
            <a:off x="8454878" y="1168441"/>
            <a:ext cx="1681346" cy="537368"/>
          </a:xfrm>
          <a:prstGeom prst="bentConnector2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2" name="Rounded Rectangle 1081"/>
          <p:cNvSpPr/>
          <p:nvPr/>
        </p:nvSpPr>
        <p:spPr>
          <a:xfrm>
            <a:off x="1138137" y="5612862"/>
            <a:ext cx="10603148" cy="1172528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199" y="5767725"/>
            <a:ext cx="2106168" cy="9134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726" y="5746714"/>
            <a:ext cx="1706004" cy="9465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276820" y="2184660"/>
            <a:ext cx="1161200" cy="5110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179283" y="2145053"/>
            <a:ext cx="750438" cy="570111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2" idx="3"/>
            <a:endCxn id="7" idx="1"/>
          </p:cNvCxnSpPr>
          <p:nvPr/>
        </p:nvCxnSpPr>
        <p:spPr>
          <a:xfrm flipV="1">
            <a:off x="5438020" y="2430109"/>
            <a:ext cx="741263" cy="10076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3"/>
            <a:endCxn id="1067" idx="1"/>
          </p:cNvCxnSpPr>
          <p:nvPr/>
        </p:nvCxnSpPr>
        <p:spPr>
          <a:xfrm>
            <a:off x="6929721" y="2430109"/>
            <a:ext cx="2439946" cy="7907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103" y="307685"/>
            <a:ext cx="597102" cy="59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957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21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4880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253"/>
            <a:ext cx="12192000" cy="687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1203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59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1962"/>
            <a:ext cx="12192000" cy="687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8695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254"/>
            <a:ext cx="12192000" cy="687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9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60DA12-751E-4941-B6FC-606292211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347" y="0"/>
            <a:ext cx="5059306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7363A7-3FD2-4233-8FA8-693E8E95F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427027" y="358457"/>
            <a:ext cx="177844" cy="7952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86F2F-5513-4D51-8688-0BC05EEC3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700" y="1465118"/>
            <a:ext cx="1585904" cy="4468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030D2A-B58E-4AA5-9235-70F8EE05CA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8830" y="2036618"/>
            <a:ext cx="2777994" cy="2202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01EC39-0A3E-4F44-B731-E054D79727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4979" y="2346766"/>
            <a:ext cx="2620953" cy="158207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E12097-3D9D-4446-AEC3-34C886D0E8AB}"/>
              </a:ext>
            </a:extLst>
          </p:cNvPr>
          <p:cNvCxnSpPr>
            <a:stCxn id="7" idx="3"/>
          </p:cNvCxnSpPr>
          <p:nvPr/>
        </p:nvCxnSpPr>
        <p:spPr>
          <a:xfrm>
            <a:off x="2595974" y="3137805"/>
            <a:ext cx="97037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27E4D0-04E4-4290-83A4-14D22794776C}"/>
              </a:ext>
            </a:extLst>
          </p:cNvPr>
          <p:cNvCxnSpPr>
            <a:cxnSpLocks/>
          </p:cNvCxnSpPr>
          <p:nvPr/>
        </p:nvCxnSpPr>
        <p:spPr>
          <a:xfrm>
            <a:off x="8625653" y="3054677"/>
            <a:ext cx="71317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37054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75" y="2162175"/>
            <a:ext cx="87820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7000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7605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35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69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178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73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36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8525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787</Words>
  <Application>Microsoft Office PowerPoint</Application>
  <PresentationFormat>Widescreen</PresentationFormat>
  <Paragraphs>162</Paragraphs>
  <Slides>42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Trebuchet MS</vt:lpstr>
      <vt:lpstr>Wingdings</vt:lpstr>
      <vt:lpstr>Wingdings 3</vt:lpstr>
      <vt:lpstr>Facet</vt:lpstr>
      <vt:lpstr>Introduction to Dev Sec ops The Era has changed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Dev Sec ops The Era has changed </dc:title>
  <dc:creator>Vikas, Kumar</dc:creator>
  <cp:lastModifiedBy>Vikas, Kumar</cp:lastModifiedBy>
  <cp:revision>5</cp:revision>
  <dcterms:created xsi:type="dcterms:W3CDTF">2021-01-29T02:36:32Z</dcterms:created>
  <dcterms:modified xsi:type="dcterms:W3CDTF">2021-01-29T03:03:58Z</dcterms:modified>
</cp:coreProperties>
</file>